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73" r:id="rId7"/>
    <p:sldId id="260" r:id="rId8"/>
    <p:sldId id="261" r:id="rId9"/>
    <p:sldId id="262" r:id="rId10"/>
    <p:sldId id="263"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5" d="100"/>
          <a:sy n="95" d="100"/>
        </p:scale>
        <p:origin x="-666" y="4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ddu388.minsk.edu.by/ru/sm.aspx?guid=10243"/>
          <p:cNvPicPr>
            <a:picLocks noChangeAspect="1" noChangeArrowheads="1"/>
          </p:cNvPicPr>
          <p:nvPr/>
        </p:nvPicPr>
        <p:blipFill>
          <a:blip r:embed="rId2"/>
          <a:srcRect/>
          <a:stretch>
            <a:fillRect/>
          </a:stretch>
        </p:blipFill>
        <p:spPr bwMode="auto">
          <a:xfrm>
            <a:off x="0" y="0"/>
            <a:ext cx="9143998" cy="6858000"/>
          </a:xfrm>
          <a:prstGeom prst="rect">
            <a:avLst/>
          </a:prstGeom>
          <a:noFill/>
        </p:spPr>
      </p:pic>
      <p:sp>
        <p:nvSpPr>
          <p:cNvPr id="5" name="Скругленный прямоугольник 4"/>
          <p:cNvSpPr/>
          <p:nvPr/>
        </p:nvSpPr>
        <p:spPr>
          <a:xfrm>
            <a:off x="1142976" y="1785926"/>
            <a:ext cx="6715172" cy="120015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rgbClr val="FF0000"/>
                </a:solidFill>
              </a:rPr>
              <a:t>«Стань заметнее на дороге»</a:t>
            </a:r>
            <a:endParaRPr lang="ru-RU" sz="4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4000" b="1" i="1" u="none" strike="noStrike" kern="1200" cap="none" spc="0" normalizeH="0" baseline="0" noProof="0" dirty="0" smtClean="0">
                <a:ln>
                  <a:noFill/>
                </a:ln>
                <a:solidFill>
                  <a:schemeClr val="tx1"/>
                </a:solidFill>
                <a:effectLst/>
                <a:uLnTx/>
                <a:uFillTx/>
                <a:latin typeface="+mj-lt"/>
                <a:ea typeface="+mj-ea"/>
                <a:cs typeface="+mj-cs"/>
              </a:rPr>
              <a:t> </a:t>
            </a:r>
            <a:r>
              <a:rPr kumimoji="0" lang="ru-RU" altLang="ru-RU" sz="2800" b="1" i="1" u="none" strike="noStrike" kern="1200" cap="none" spc="0" normalizeH="0" baseline="0" noProof="0" dirty="0" smtClean="0">
                <a:ln>
                  <a:noFill/>
                </a:ln>
                <a:effectLst/>
                <a:uLnTx/>
                <a:uFillTx/>
                <a:latin typeface="+mj-lt"/>
                <a:ea typeface="+mj-ea"/>
                <a:cs typeface="+mj-cs"/>
              </a:rPr>
              <a:t>3.Светоотражающий брелок</a:t>
            </a:r>
            <a:endParaRPr kumimoji="0" lang="ru-RU" altLang="ru-RU" sz="2800" b="0" i="0" u="none" strike="noStrike" kern="1200" cap="none" spc="0" normalizeH="0" baseline="0" noProof="0" dirty="0" smtClean="0">
              <a:ln>
                <a:noFill/>
              </a:ln>
              <a:effectLst/>
              <a:uLnTx/>
              <a:uFillTx/>
              <a:latin typeface="+mj-lt"/>
              <a:ea typeface="+mj-ea"/>
              <a:cs typeface="+mj-cs"/>
            </a:endParaRPr>
          </a:p>
        </p:txBody>
      </p:sp>
      <p:sp>
        <p:nvSpPr>
          <p:cNvPr id="4" name="Прямоугольник 3"/>
          <p:cNvSpPr/>
          <p:nvPr/>
        </p:nvSpPr>
        <p:spPr>
          <a:xfrm>
            <a:off x="1142975" y="1481138"/>
            <a:ext cx="6900887" cy="2246769"/>
          </a:xfrm>
          <a:prstGeom prst="rect">
            <a:avLst/>
          </a:prstGeom>
        </p:spPr>
        <p:txBody>
          <a:bodyPr wrap="square">
            <a:spAutoFit/>
          </a:bodyPr>
          <a:lstStyle/>
          <a:p>
            <a:pPr algn="ctr">
              <a:defRPr/>
            </a:pPr>
            <a:r>
              <a:rPr lang="ru-RU" sz="2800" dirty="0"/>
              <a:t>С</a:t>
            </a:r>
            <a:r>
              <a:rPr lang="ru-RU" sz="2800" dirty="0">
                <a:latin typeface="Times New Roman" pitchFamily="18" charset="0"/>
                <a:cs typeface="Times New Roman" pitchFamily="18" charset="0"/>
              </a:rPr>
              <a:t>ветоотражающие брелоки крепятся к любому замочку или  связке ключей. Представлены в виде </a:t>
            </a:r>
            <a:r>
              <a:rPr lang="ru-RU" sz="2800" dirty="0" err="1">
                <a:latin typeface="Times New Roman" pitchFamily="18" charset="0"/>
                <a:cs typeface="Times New Roman" pitchFamily="18" charset="0"/>
              </a:rPr>
              <a:t>катафотов</a:t>
            </a:r>
            <a:r>
              <a:rPr lang="ru-RU" sz="2800" dirty="0">
                <a:latin typeface="Times New Roman" pitchFamily="18" charset="0"/>
                <a:cs typeface="Times New Roman" pitchFamily="18" charset="0"/>
              </a:rPr>
              <a:t>, имеют разный</a:t>
            </a:r>
            <a:br>
              <a:rPr lang="ru-RU" sz="2800" dirty="0">
                <a:latin typeface="Times New Roman" pitchFamily="18" charset="0"/>
                <a:cs typeface="Times New Roman" pitchFamily="18" charset="0"/>
              </a:rPr>
            </a:br>
            <a:r>
              <a:rPr lang="ru-RU" sz="2800" dirty="0">
                <a:latin typeface="Times New Roman" pitchFamily="18" charset="0"/>
                <a:cs typeface="Times New Roman" pitchFamily="18" charset="0"/>
              </a:rPr>
              <a:t>цвет, размеры и формы.</a:t>
            </a:r>
          </a:p>
        </p:txBody>
      </p:sp>
      <p:pic>
        <p:nvPicPr>
          <p:cNvPr id="5" name="Рисунок 5" descr="Картинки по запросу светоотражающие наклейки"/>
          <p:cNvPicPr>
            <a:picLocks noChangeAspect="1" noChangeArrowheads="1"/>
          </p:cNvPicPr>
          <p:nvPr/>
        </p:nvPicPr>
        <p:blipFill>
          <a:blip r:embed="rId3"/>
          <a:srcRect l="5910" t="9221" r="8494" b="5942"/>
          <a:stretch>
            <a:fillRect/>
          </a:stretch>
        </p:blipFill>
        <p:spPr bwMode="auto">
          <a:xfrm>
            <a:off x="5446339" y="4286256"/>
            <a:ext cx="3287701" cy="2071702"/>
          </a:xfrm>
          <a:prstGeom prst="rect">
            <a:avLst/>
          </a:prstGeom>
          <a:noFill/>
          <a:ln w="9525">
            <a:noFill/>
            <a:miter lim="800000"/>
            <a:headEnd/>
            <a:tailEnd/>
          </a:ln>
        </p:spPr>
      </p:pic>
      <p:pic>
        <p:nvPicPr>
          <p:cNvPr id="6" name="Содержимое 3" descr="Картинки по запросу светоотражающие наклейки"/>
          <p:cNvPicPr>
            <a:picLocks/>
          </p:cNvPicPr>
          <p:nvPr/>
        </p:nvPicPr>
        <p:blipFill>
          <a:blip r:embed="rId4"/>
          <a:srcRect/>
          <a:stretch>
            <a:fillRect/>
          </a:stretch>
        </p:blipFill>
        <p:spPr>
          <a:xfrm>
            <a:off x="2214546" y="3857628"/>
            <a:ext cx="2981327" cy="23606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857224" y="571480"/>
            <a:ext cx="7215238" cy="1938992"/>
          </a:xfrm>
          <a:prstGeom prst="rect">
            <a:avLst/>
          </a:prstGeom>
        </p:spPr>
        <p:txBody>
          <a:bodyPr wrap="square">
            <a:spAutoFit/>
          </a:bodyPr>
          <a:lstStyle/>
          <a:p>
            <a:r>
              <a:rPr lang="ru-RU" sz="2000" b="1" dirty="0" smtClean="0">
                <a:latin typeface="Times New Roman" pitchFamily="18" charset="0"/>
                <a:cs typeface="Times New Roman" pitchFamily="18" charset="0"/>
              </a:rPr>
              <a:t>ВЫВОД: </a:t>
            </a:r>
          </a:p>
          <a:p>
            <a:r>
              <a:rPr lang="ru-RU" sz="2000" dirty="0" smtClean="0">
                <a:solidFill>
                  <a:srgbClr val="C00000"/>
                </a:solidFill>
                <a:latin typeface="Times New Roman" pitchFamily="18" charset="0"/>
                <a:cs typeface="Times New Roman" pitchFamily="18" charset="0"/>
              </a:rPr>
              <a:t>Изучив   полученную   информацию ,можно  сделать  вывод  о</a:t>
            </a:r>
          </a:p>
          <a:p>
            <a:r>
              <a:rPr lang="ru-RU" sz="2000" dirty="0" smtClean="0">
                <a:solidFill>
                  <a:srgbClr val="C00000"/>
                </a:solidFill>
                <a:latin typeface="Times New Roman" pitchFamily="18" charset="0"/>
                <a:cs typeface="Times New Roman" pitchFamily="18" charset="0"/>
              </a:rPr>
              <a:t>  том,  что  </a:t>
            </a:r>
            <a:r>
              <a:rPr lang="ru-RU" sz="2000" dirty="0" err="1" smtClean="0">
                <a:solidFill>
                  <a:srgbClr val="C00000"/>
                </a:solidFill>
                <a:latin typeface="Times New Roman" pitchFamily="18" charset="0"/>
                <a:cs typeface="Times New Roman" pitchFamily="18" charset="0"/>
              </a:rPr>
              <a:t>фликеры</a:t>
            </a:r>
            <a:r>
              <a:rPr lang="ru-RU" sz="2000" dirty="0" smtClean="0">
                <a:solidFill>
                  <a:srgbClr val="C00000"/>
                </a:solidFill>
                <a:latin typeface="Times New Roman" pitchFamily="18" charset="0"/>
                <a:cs typeface="Times New Roman" pitchFamily="18" charset="0"/>
              </a:rPr>
              <a:t>  не  только  помогают  пешеходам  обозначить  себя  на  дороге в тёмное время суток, но,  и  являются </a:t>
            </a:r>
          </a:p>
          <a:p>
            <a:r>
              <a:rPr lang="ru-RU" sz="2000" dirty="0" smtClean="0">
                <a:solidFill>
                  <a:srgbClr val="C00000"/>
                </a:solidFill>
                <a:latin typeface="Times New Roman" pitchFamily="18" charset="0"/>
                <a:cs typeface="Times New Roman" pitchFamily="18" charset="0"/>
              </a:rPr>
              <a:t>одним  из  способов  решения  </a:t>
            </a:r>
            <a:r>
              <a:rPr lang="ru-RU" sz="2000" dirty="0" err="1" smtClean="0">
                <a:solidFill>
                  <a:srgbClr val="C00000"/>
                </a:solidFill>
                <a:latin typeface="Times New Roman" pitchFamily="18" charset="0"/>
                <a:cs typeface="Times New Roman" pitchFamily="18" charset="0"/>
              </a:rPr>
              <a:t>дорожно</a:t>
            </a:r>
            <a:r>
              <a:rPr lang="ru-RU" sz="2000" dirty="0" smtClean="0">
                <a:solidFill>
                  <a:srgbClr val="C00000"/>
                </a:solidFill>
                <a:latin typeface="Times New Roman" pitchFamily="18" charset="0"/>
                <a:cs typeface="Times New Roman" pitchFamily="18" charset="0"/>
              </a:rPr>
              <a:t>­ транспортного  </a:t>
            </a:r>
          </a:p>
          <a:p>
            <a:r>
              <a:rPr lang="ru-RU" sz="2000" dirty="0" smtClean="0">
                <a:solidFill>
                  <a:srgbClr val="C00000"/>
                </a:solidFill>
                <a:latin typeface="Times New Roman" pitchFamily="18" charset="0"/>
                <a:cs typeface="Times New Roman" pitchFamily="18" charset="0"/>
              </a:rPr>
              <a:t>травматизма  и  </a:t>
            </a:r>
            <a:r>
              <a:rPr lang="ru-RU" sz="2000" b="1" dirty="0" smtClean="0">
                <a:solidFill>
                  <a:srgbClr val="C00000"/>
                </a:solidFill>
                <a:latin typeface="Times New Roman" pitchFamily="18" charset="0"/>
                <a:cs typeface="Times New Roman" pitchFamily="18" charset="0"/>
              </a:rPr>
              <a:t>воспитания  грамотного  пешехода. </a:t>
            </a:r>
            <a:endParaRPr lang="ru-RU" sz="2000" b="1" dirty="0">
              <a:solidFill>
                <a:srgbClr val="C00000"/>
              </a:solidFill>
              <a:latin typeface="Times New Roman" pitchFamily="18" charset="0"/>
              <a:cs typeface="Times New Roman" pitchFamily="18" charset="0"/>
            </a:endParaRPr>
          </a:p>
        </p:txBody>
      </p:sp>
      <p:pic>
        <p:nvPicPr>
          <p:cNvPr id="8" name="Рисунок 7" descr="https://pbs.twimg.com/media/CZt0ar0WEAAuMPw.jpg:large"/>
          <p:cNvPicPr/>
          <p:nvPr/>
        </p:nvPicPr>
        <p:blipFill>
          <a:blip r:embed="rId3"/>
          <a:srcRect b="6840"/>
          <a:stretch>
            <a:fillRect/>
          </a:stretch>
        </p:blipFill>
        <p:spPr bwMode="auto">
          <a:xfrm>
            <a:off x="2571736" y="2500306"/>
            <a:ext cx="5639451" cy="370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54" name="Picture 14" descr="https://diskont24.msk.ru/image/cache/catalog/z2-8-500x500.jpg"/>
          <p:cNvPicPr>
            <a:picLocks noChangeAspect="1" noChangeArrowheads="1"/>
          </p:cNvPicPr>
          <p:nvPr/>
        </p:nvPicPr>
        <p:blipFill>
          <a:blip r:embed="rId3">
            <a:lum contrast="40000"/>
          </a:blip>
          <a:srcRect l="15000" t="18000" r="18999" b="19000"/>
          <a:stretch>
            <a:fillRect/>
          </a:stretch>
        </p:blipFill>
        <p:spPr bwMode="auto">
          <a:xfrm>
            <a:off x="1071538" y="1071546"/>
            <a:ext cx="3143272" cy="3000396"/>
          </a:xfrm>
          <a:prstGeom prst="rect">
            <a:avLst/>
          </a:prstGeom>
          <a:noFill/>
        </p:spPr>
      </p:pic>
      <p:sp>
        <p:nvSpPr>
          <p:cNvPr id="10" name="Овальная выноска 9"/>
          <p:cNvSpPr/>
          <p:nvPr/>
        </p:nvSpPr>
        <p:spPr>
          <a:xfrm>
            <a:off x="4071934" y="1571612"/>
            <a:ext cx="4500594" cy="407196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071934" y="2143116"/>
            <a:ext cx="4572000" cy="2862322"/>
          </a:xfrm>
          <a:prstGeom prst="rect">
            <a:avLst/>
          </a:prstGeom>
        </p:spPr>
        <p:txBody>
          <a:bodyPr wrap="square">
            <a:spAutoFit/>
          </a:bodyPr>
          <a:lstStyle/>
          <a:p>
            <a:pPr algn="ctr"/>
            <a:r>
              <a:rPr lang="ru-RU" sz="2000" b="1" dirty="0" smtClean="0">
                <a:solidFill>
                  <a:srgbClr val="FF0000"/>
                </a:solidFill>
                <a:latin typeface="Times New Roman" pitchFamily="18" charset="0"/>
                <a:cs typeface="Times New Roman" pitchFamily="18" charset="0"/>
              </a:rPr>
              <a:t>Привет, ребята! </a:t>
            </a:r>
          </a:p>
          <a:p>
            <a:pPr algn="ctr"/>
            <a:r>
              <a:rPr lang="ru-RU" sz="2000" b="1" dirty="0" smtClean="0">
                <a:solidFill>
                  <a:srgbClr val="FF0000"/>
                </a:solidFill>
                <a:latin typeface="Times New Roman" pitchFamily="18" charset="0"/>
                <a:cs typeface="Times New Roman" pitchFamily="18" charset="0"/>
              </a:rPr>
              <a:t>Меня зовут Светоотражатель!</a:t>
            </a:r>
          </a:p>
          <a:p>
            <a:pPr algn="ctr"/>
            <a:r>
              <a:rPr lang="ru-RU" sz="2000" b="1" dirty="0" smtClean="0">
                <a:solidFill>
                  <a:srgbClr val="FF0000"/>
                </a:solidFill>
                <a:latin typeface="Times New Roman" pitchFamily="18" charset="0"/>
                <a:cs typeface="Times New Roman" pitchFamily="18" charset="0"/>
              </a:rPr>
              <a:t>Некоторые ребята называют меня </a:t>
            </a:r>
            <a:r>
              <a:rPr lang="ru-RU" sz="2000" b="1" dirty="0" err="1" smtClean="0">
                <a:solidFill>
                  <a:srgbClr val="FF0000"/>
                </a:solidFill>
                <a:latin typeface="Times New Roman" pitchFamily="18" charset="0"/>
                <a:cs typeface="Times New Roman" pitchFamily="18" charset="0"/>
              </a:rPr>
              <a:t>Световозвращатель</a:t>
            </a:r>
            <a:r>
              <a:rPr lang="ru-RU" sz="2000" b="1" dirty="0" smtClean="0">
                <a:solidFill>
                  <a:srgbClr val="FF0000"/>
                </a:solidFill>
                <a:latin typeface="Times New Roman" pitchFamily="18" charset="0"/>
                <a:cs typeface="Times New Roman" pitchFamily="18" charset="0"/>
              </a:rPr>
              <a:t>, третье мое имя </a:t>
            </a:r>
            <a:r>
              <a:rPr lang="ru-RU" sz="2000" b="1" dirty="0" err="1" smtClean="0">
                <a:solidFill>
                  <a:srgbClr val="FF0000"/>
                </a:solidFill>
                <a:latin typeface="Times New Roman" pitchFamily="18" charset="0"/>
                <a:cs typeface="Times New Roman" pitchFamily="18" charset="0"/>
              </a:rPr>
              <a:t>Фликер</a:t>
            </a:r>
            <a:r>
              <a:rPr lang="ru-RU" sz="2000" b="1" dirty="0" smtClean="0">
                <a:solidFill>
                  <a:srgbClr val="FF0000"/>
                </a:solidFill>
                <a:latin typeface="Times New Roman" pitchFamily="18" charset="0"/>
                <a:cs typeface="Times New Roman" pitchFamily="18" charset="0"/>
              </a:rPr>
              <a:t>.</a:t>
            </a:r>
          </a:p>
          <a:p>
            <a:pPr algn="ctr"/>
            <a:r>
              <a:rPr lang="ru-RU" sz="2000" b="1" dirty="0" smtClean="0">
                <a:solidFill>
                  <a:srgbClr val="FF0000"/>
                </a:solidFill>
                <a:latin typeface="Times New Roman" pitchFamily="18" charset="0"/>
                <a:cs typeface="Times New Roman" pitchFamily="18" charset="0"/>
              </a:rPr>
              <a:t>Сегодня я расскажу Вам о том, почему нужно использовать светоотражатели</a:t>
            </a:r>
          </a:p>
          <a:p>
            <a:pPr algn="ctr"/>
            <a:r>
              <a:rPr lang="ru-RU" sz="2000" b="1" dirty="0" smtClean="0">
                <a:solidFill>
                  <a:srgbClr val="FF0000"/>
                </a:solidFill>
                <a:latin typeface="Times New Roman" pitchFamily="18" charset="0"/>
                <a:cs typeface="Times New Roman" pitchFamily="18" charset="0"/>
              </a:rPr>
              <a:t> и как они могут Вам помочь!</a:t>
            </a:r>
            <a:endParaRPr lang="ru-RU"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714480" y="500042"/>
            <a:ext cx="6286544" cy="1323439"/>
          </a:xfrm>
          <a:prstGeom prst="rect">
            <a:avLst/>
          </a:prstGeom>
        </p:spPr>
        <p:txBody>
          <a:bodyPr wrap="square">
            <a:spAutoFit/>
          </a:bodyPr>
          <a:lstStyle/>
          <a:p>
            <a:r>
              <a:rPr lang="ru-RU" sz="2000" dirty="0" smtClean="0">
                <a:latin typeface="Times New Roman" pitchFamily="18" charset="0"/>
                <a:cs typeface="Times New Roman" pitchFamily="18" charset="0"/>
              </a:rPr>
              <a:t>Светоотражающие элементы </a:t>
            </a:r>
            <a:r>
              <a:rPr lang="ru-RU" sz="2000" i="1" dirty="0" smtClean="0">
                <a:latin typeface="Times New Roman" pitchFamily="18" charset="0"/>
                <a:cs typeface="Times New Roman" pitchFamily="18" charset="0"/>
              </a:rPr>
              <a:t>(светоотражатели)</a:t>
            </a:r>
            <a:r>
              <a:rPr lang="ru-RU" sz="2000" dirty="0" smtClean="0">
                <a:latin typeface="Times New Roman" pitchFamily="18" charset="0"/>
                <a:cs typeface="Times New Roman" pitchFamily="18" charset="0"/>
              </a:rPr>
              <a:t> – это элементы, изготовленные из специальных материалов, обладающих способностью отражать луч света обратно к источнику (</a:t>
            </a:r>
            <a:r>
              <a:rPr lang="ru-RU" sz="2000" i="1" dirty="0" smtClean="0">
                <a:latin typeface="Times New Roman" pitchFamily="18" charset="0"/>
                <a:cs typeface="Times New Roman" pitchFamily="18" charset="0"/>
              </a:rPr>
              <a:t>«возвращать свет»</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6" name="Picture 14" descr="https://diskont24.msk.ru/image/cache/catalog/z2-8-500x500.jpg"/>
          <p:cNvPicPr>
            <a:picLocks noChangeAspect="1" noChangeArrowheads="1"/>
          </p:cNvPicPr>
          <p:nvPr/>
        </p:nvPicPr>
        <p:blipFill>
          <a:blip r:embed="rId3">
            <a:lum contrast="40000"/>
          </a:blip>
          <a:srcRect l="15000" t="18000" r="18999" b="19000"/>
          <a:stretch>
            <a:fillRect/>
          </a:stretch>
        </p:blipFill>
        <p:spPr bwMode="auto">
          <a:xfrm>
            <a:off x="214282" y="214290"/>
            <a:ext cx="1428759" cy="1363815"/>
          </a:xfrm>
          <a:prstGeom prst="rect">
            <a:avLst/>
          </a:prstGeom>
          <a:noFill/>
        </p:spPr>
      </p:pic>
      <p:sp>
        <p:nvSpPr>
          <p:cNvPr id="8" name="Объект 2"/>
          <p:cNvSpPr txBox="1">
            <a:spLocks/>
          </p:cNvSpPr>
          <p:nvPr/>
        </p:nvSpPr>
        <p:spPr>
          <a:xfrm>
            <a:off x="785786" y="1857364"/>
            <a:ext cx="7715304" cy="321471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000" i="0" u="none" strike="noStrike" kern="1200" cap="all" spc="0" normalizeH="0" baseline="0" noProof="0" dirty="0" smtClean="0">
                <a:ln w="0"/>
                <a:solidFill>
                  <a:srgbClr val="FF0000"/>
                </a:solidFill>
                <a:effectLst>
                  <a:reflection blurRad="12700" stA="50000" endPos="50000" dist="5000" dir="5400000" sy="-100000" rotWithShape="0"/>
                </a:effectLst>
                <a:uLnTx/>
                <a:uFillTx/>
                <a:latin typeface="Times New Roman" pitchFamily="18" charset="0"/>
                <a:ea typeface="+mn-ea"/>
                <a:cs typeface="Times New Roman" pitchFamily="18" charset="0"/>
              </a:rPr>
              <a:t>ДЛЯ ЧЕГО НУЖНЫ светоотражающие ЭЛЕМЕНТЫ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ru-RU" sz="20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Светоотражающие элементы повышают видимость пешеходов на неосвещенной дороге и снижают риск возникновения дорожно-транспортных происшествий с их участием. </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ru-RU" sz="3200" b="0"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Times New Roman" pitchFamily="18" charset="0"/>
              <a:ea typeface="+mn-ea"/>
              <a:cs typeface="Times New Roman" pitchFamily="18" charset="0"/>
            </a:endParaRPr>
          </a:p>
        </p:txBody>
      </p:sp>
      <p:pic>
        <p:nvPicPr>
          <p:cNvPr id="37890" name="Picture 2" descr="https://tumentoday.ru/media/gallery_images/deti_svetyatsya.jpg"/>
          <p:cNvPicPr>
            <a:picLocks noChangeAspect="1" noChangeArrowheads="1"/>
          </p:cNvPicPr>
          <p:nvPr/>
        </p:nvPicPr>
        <p:blipFill>
          <a:blip r:embed="rId4"/>
          <a:srcRect/>
          <a:stretch>
            <a:fillRect/>
          </a:stretch>
        </p:blipFill>
        <p:spPr bwMode="auto">
          <a:xfrm>
            <a:off x="2428860" y="3214686"/>
            <a:ext cx="4857784" cy="32385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928662" y="500042"/>
            <a:ext cx="7286676" cy="2031325"/>
          </a:xfrm>
          <a:prstGeom prst="rect">
            <a:avLst/>
          </a:prstGeom>
        </p:spPr>
        <p:txBody>
          <a:bodyPr wrap="square">
            <a:spAutoFit/>
          </a:bodyPr>
          <a:lstStyle/>
          <a:p>
            <a:r>
              <a:rPr lang="ru-RU" dirty="0" smtClean="0">
                <a:latin typeface="Times New Roman" pitchFamily="18" charset="0"/>
                <a:cs typeface="Times New Roman" pitchFamily="18" charset="0"/>
              </a:rPr>
              <a:t>Проблема «тёмных» пешеходов знакома практически всем водителям. В  условиях сумерек или темного времени суток, которое зимой наступает  очень рано, водитель  не успевает заметить пешехода и вовремя среагировать. Доказано, что использование светоотражающих элементов,  снижает риск наезда на пешехода .Использование  </a:t>
            </a:r>
            <a:r>
              <a:rPr lang="ru-RU" dirty="0" err="1" smtClean="0">
                <a:latin typeface="Times New Roman" pitchFamily="18" charset="0"/>
                <a:cs typeface="Times New Roman" pitchFamily="18" charset="0"/>
              </a:rPr>
              <a:t>фликеров</a:t>
            </a:r>
            <a:r>
              <a:rPr lang="ru-RU" dirty="0" smtClean="0">
                <a:latin typeface="Times New Roman" pitchFamily="18" charset="0"/>
                <a:cs typeface="Times New Roman" pitchFamily="18" charset="0"/>
              </a:rPr>
              <a:t>  также  способствует  уменьшению  детского  </a:t>
            </a:r>
            <a:r>
              <a:rPr lang="ru-RU" dirty="0" err="1" smtClean="0">
                <a:latin typeface="Times New Roman" pitchFamily="18" charset="0"/>
                <a:cs typeface="Times New Roman" pitchFamily="18" charset="0"/>
              </a:rPr>
              <a:t>дорожно­транспортного</a:t>
            </a:r>
            <a:r>
              <a:rPr lang="ru-RU" dirty="0" smtClean="0">
                <a:latin typeface="Times New Roman" pitchFamily="18" charset="0"/>
                <a:cs typeface="Times New Roman" pitchFamily="18" charset="0"/>
              </a:rPr>
              <a:t> травматизма. </a:t>
            </a:r>
            <a:endParaRPr lang="ru-RU" dirty="0">
              <a:latin typeface="Times New Roman" pitchFamily="18" charset="0"/>
              <a:cs typeface="Times New Roman" pitchFamily="18" charset="0"/>
            </a:endParaRPr>
          </a:p>
        </p:txBody>
      </p:sp>
      <p:pic>
        <p:nvPicPr>
          <p:cNvPr id="5" name="Рисунок 4" descr="zasvetis_20.jpg"/>
          <p:cNvPicPr>
            <a:picLocks noChangeAspect="1"/>
          </p:cNvPicPr>
          <p:nvPr/>
        </p:nvPicPr>
        <p:blipFill>
          <a:blip r:embed="rId3" cstate="email"/>
          <a:srcRect t="12500"/>
          <a:stretch>
            <a:fillRect/>
          </a:stretch>
        </p:blipFill>
        <p:spPr>
          <a:xfrm>
            <a:off x="357158" y="2500306"/>
            <a:ext cx="8572528" cy="43576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714348" y="428604"/>
            <a:ext cx="8072494" cy="2308324"/>
          </a:xfrm>
          <a:prstGeom prst="rect">
            <a:avLst/>
          </a:prstGeom>
        </p:spPr>
        <p:txBody>
          <a:bodyPr wrap="square">
            <a:spAutoFit/>
          </a:bodyPr>
          <a:lstStyle/>
          <a:p>
            <a:r>
              <a:rPr lang="ru-RU" dirty="0" smtClean="0">
                <a:latin typeface="Times New Roman" pitchFamily="18" charset="0"/>
                <a:cs typeface="Times New Roman" pitchFamily="18" charset="0"/>
              </a:rPr>
              <a:t> ИСТОРИЯ СОЗДАНИЯ ФЛИКЕРА: Местом изобретения светоотражателя  принято  считать  Великобританию,  так как  маленькие  блестящие  брелочки  придумал  британский  дорожный  рабочий  70  лет  назад.  Проезжая  ночью  по  неосвещённой дороге,  он заметил,  что глаза кота на обочине отражают  свет  фар.  Всё  потому,  что  глаза  кошки  имеют  отражающий  слой,  который отражает свет таким образом, что часть лучей возвращается по  тому же пути, по которому они попали в глаза. Этот эффект называется </a:t>
            </a:r>
            <a:r>
              <a:rPr lang="ru-RU" dirty="0" err="1" smtClean="0">
                <a:latin typeface="Times New Roman" pitchFamily="18" charset="0"/>
                <a:cs typeface="Times New Roman" pitchFamily="18" charset="0"/>
              </a:rPr>
              <a:t>световозвращением</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6866" name="Picture 2" descr="https://ic.pics.livejournal.com/yael_shoshany/78673305/23161/23161_900.jpg"/>
          <p:cNvPicPr>
            <a:picLocks noChangeAspect="1" noChangeArrowheads="1"/>
          </p:cNvPicPr>
          <p:nvPr/>
        </p:nvPicPr>
        <p:blipFill>
          <a:blip r:embed="rId3"/>
          <a:srcRect l="12500" t="13514" r="17500" b="10810"/>
          <a:stretch>
            <a:fillRect/>
          </a:stretch>
        </p:blipFill>
        <p:spPr bwMode="auto">
          <a:xfrm>
            <a:off x="2214546" y="2786058"/>
            <a:ext cx="5715040" cy="38100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Заголовок 1"/>
          <p:cNvSpPr txBox="1">
            <a:spLocks/>
          </p:cNvSpPr>
          <p:nvPr/>
        </p:nvSpPr>
        <p:spPr>
          <a:xfrm>
            <a:off x="457200" y="274638"/>
            <a:ext cx="8229600" cy="9112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11430"/>
                <a:solidFill>
                  <a:srgbClr val="FF0000"/>
                </a:solidFill>
                <a:effectLst>
                  <a:outerShdw blurRad="50800" dist="39000" dir="5460000" algn="tl">
                    <a:srgbClr val="000000">
                      <a:alpha val="38000"/>
                    </a:srgbClr>
                  </a:outerShdw>
                </a:effectLst>
                <a:uLnTx/>
                <a:uFillTx/>
                <a:latin typeface="+mj-lt"/>
                <a:ea typeface="+mj-ea"/>
                <a:cs typeface="+mj-cs"/>
              </a:rPr>
              <a:t>ПРАВИЛА ПРИМЕНЕНИЯ СВЕТОВОЗВРАЩАТЕЛЯ</a:t>
            </a:r>
            <a:endParaRPr kumimoji="0" lang="ru-RU" sz="2400" b="0" i="0" u="none" strike="noStrike" kern="1200" cap="none" spc="0" normalizeH="0" baseline="0" noProof="0" dirty="0">
              <a:ln>
                <a:noFill/>
              </a:ln>
              <a:solidFill>
                <a:srgbClr val="FF0000"/>
              </a:solidFill>
              <a:effectLst/>
              <a:uLnTx/>
              <a:uFillTx/>
              <a:latin typeface="+mj-lt"/>
              <a:ea typeface="+mj-ea"/>
              <a:cs typeface="+mj-cs"/>
            </a:endParaRPr>
          </a:p>
        </p:txBody>
      </p:sp>
      <p:pic>
        <p:nvPicPr>
          <p:cNvPr id="7" name="Picture 5" descr="14"/>
          <p:cNvPicPr>
            <a:picLocks noChangeAspect="1" noChangeArrowheads="1"/>
          </p:cNvPicPr>
          <p:nvPr/>
        </p:nvPicPr>
        <p:blipFill>
          <a:blip r:embed="rId3" cstate="print">
            <a:clrChange>
              <a:clrFrom>
                <a:srgbClr val="000000"/>
              </a:clrFrom>
              <a:clrTo>
                <a:srgbClr val="000000">
                  <a:alpha val="0"/>
                </a:srgbClr>
              </a:clrTo>
            </a:clrChange>
            <a:lum bright="-10000"/>
          </a:blip>
          <a:srcRect/>
          <a:stretch>
            <a:fillRect/>
          </a:stretch>
        </p:blipFill>
        <p:spPr>
          <a:xfrm>
            <a:off x="1714480" y="4071942"/>
            <a:ext cx="7928609" cy="2500330"/>
          </a:xfrm>
          <a:prstGeom prst="rect">
            <a:avLst/>
          </a:prstGeom>
          <a:noFill/>
          <a:ln/>
        </p:spPr>
      </p:pic>
      <p:sp>
        <p:nvSpPr>
          <p:cNvPr id="15" name="Прямоугольник 14"/>
          <p:cNvSpPr/>
          <p:nvPr/>
        </p:nvSpPr>
        <p:spPr>
          <a:xfrm>
            <a:off x="928662" y="928670"/>
            <a:ext cx="7358114" cy="3028521"/>
          </a:xfrm>
          <a:prstGeom prst="rect">
            <a:avLst/>
          </a:prstGeom>
        </p:spPr>
        <p:txBody>
          <a:bodyPr wrap="square">
            <a:spAutoFit/>
          </a:bodyPr>
          <a:lstStyle/>
          <a:p>
            <a:r>
              <a:rPr lang="ru-RU" dirty="0" smtClean="0">
                <a:latin typeface="Times New Roman" pitchFamily="18" charset="0"/>
              </a:rPr>
              <a:t>Светоотражающие элементы должны располагаться в местах, которые будут доступны для просмотра с большого расстояния,</a:t>
            </a:r>
            <a:r>
              <a:rPr lang="ru-RU" dirty="0" smtClean="0">
                <a:solidFill>
                  <a:srgbClr val="002060"/>
                </a:solidFill>
                <a:latin typeface="Times New Roman" pitchFamily="18" charset="0"/>
                <a:cs typeface="Times New Roman" pitchFamily="18" charset="0"/>
              </a:rPr>
              <a:t> </a:t>
            </a:r>
            <a:r>
              <a:rPr lang="ru-RU" dirty="0" smtClean="0">
                <a:latin typeface="Times New Roman" pitchFamily="18" charset="0"/>
                <a:cs typeface="Times New Roman" pitchFamily="18" charset="0"/>
              </a:rPr>
              <a:t>должны  быть видны с любого направления. Нельзя носить светоотражатель только с одной стороны. Проезжая с другой стороны водитель его просто не заметит.</a:t>
            </a:r>
          </a:p>
          <a:p>
            <a:r>
              <a:rPr lang="ru-RU" dirty="0" smtClean="0">
                <a:latin typeface="Times New Roman" pitchFamily="18" charset="0"/>
                <a:cs typeface="Times New Roman" pitchFamily="18" charset="0"/>
              </a:rPr>
              <a:t>  На пешеходе должно находиться не менее 4 </a:t>
            </a:r>
            <a:r>
              <a:rPr lang="ru-RU" dirty="0" err="1" smtClean="0">
                <a:latin typeface="Times New Roman" pitchFamily="18" charset="0"/>
                <a:cs typeface="Times New Roman" pitchFamily="18" charset="0"/>
              </a:rPr>
              <a:t>фликеров</a:t>
            </a:r>
            <a:r>
              <a:rPr lang="ru-RU" dirty="0" smtClean="0">
                <a:latin typeface="Times New Roman" pitchFamily="18" charset="0"/>
                <a:cs typeface="Times New Roman" pitchFamily="18" charset="0"/>
              </a:rPr>
              <a:t>: на левой и правой руках, на груди и спине. Чем больше  </a:t>
            </a:r>
            <a:r>
              <a:rPr lang="ru-RU" dirty="0" err="1" smtClean="0">
                <a:latin typeface="Times New Roman" pitchFamily="18" charset="0"/>
                <a:cs typeface="Times New Roman" pitchFamily="18" charset="0"/>
              </a:rPr>
              <a:t>фликеров</a:t>
            </a:r>
            <a:r>
              <a:rPr lang="ru-RU" dirty="0" smtClean="0">
                <a:latin typeface="Times New Roman" pitchFamily="18" charset="0"/>
                <a:cs typeface="Times New Roman" pitchFamily="18" charset="0"/>
              </a:rPr>
              <a:t>, тем лучше. </a:t>
            </a:r>
            <a:endParaRPr lang="ru-RU" dirty="0" smtClean="0"/>
          </a:p>
          <a:p>
            <a:pPr>
              <a:lnSpc>
                <a:spcPct val="90000"/>
              </a:lnSpc>
            </a:pPr>
            <a:r>
              <a:rPr lang="ru-RU" dirty="0" smtClean="0">
                <a:latin typeface="Times New Roman" pitchFamily="18" charset="0"/>
              </a:rPr>
              <a:t> Это могут быть подвески, которые крепятся на ремне или поясе, нарукавные повязки или браслеты, полоски на спине или груди. Светоотражающие материалы могут быть закреплены на сумках или рюкзаках, но так, чтобы проезжающие водители могли их заметить.</a:t>
            </a:r>
            <a:endParaRPr lang="ru-RU" dirty="0">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Рисунок 6" descr="Картинки по запросу светоотражатели носить"/>
          <p:cNvPicPr>
            <a:picLocks noChangeAspect="1" noChangeArrowheads="1"/>
          </p:cNvPicPr>
          <p:nvPr/>
        </p:nvPicPr>
        <p:blipFill>
          <a:blip r:embed="rId3"/>
          <a:srcRect/>
          <a:stretch>
            <a:fillRect/>
          </a:stretch>
        </p:blipFill>
        <p:spPr bwMode="auto">
          <a:xfrm>
            <a:off x="6056464" y="2071678"/>
            <a:ext cx="2462076" cy="1704977"/>
          </a:xfrm>
          <a:prstGeom prst="rect">
            <a:avLst/>
          </a:prstGeom>
          <a:noFill/>
          <a:ln w="9525">
            <a:noFill/>
            <a:miter lim="800000"/>
            <a:headEnd/>
            <a:tailEnd/>
          </a:ln>
        </p:spPr>
      </p:pic>
      <p:pic>
        <p:nvPicPr>
          <p:cNvPr id="6" name="Рисунок 7" descr="Картинки по запросу светоотражатели носить"/>
          <p:cNvPicPr>
            <a:picLocks noChangeAspect="1" noChangeArrowheads="1"/>
          </p:cNvPicPr>
          <p:nvPr/>
        </p:nvPicPr>
        <p:blipFill>
          <a:blip r:embed="rId4"/>
          <a:srcRect/>
          <a:stretch>
            <a:fillRect/>
          </a:stretch>
        </p:blipFill>
        <p:spPr bwMode="auto">
          <a:xfrm>
            <a:off x="6358460" y="4143380"/>
            <a:ext cx="2347406" cy="1762128"/>
          </a:xfrm>
          <a:prstGeom prst="rect">
            <a:avLst/>
          </a:prstGeom>
          <a:noFill/>
          <a:ln w="9525">
            <a:noFill/>
            <a:miter lim="800000"/>
            <a:headEnd/>
            <a:tailEnd/>
          </a:ln>
        </p:spPr>
      </p:pic>
      <p:pic>
        <p:nvPicPr>
          <p:cNvPr id="9" name="Рисунок 5" descr="Картинки по запросу светоотражатели носить"/>
          <p:cNvPicPr>
            <a:picLocks noChangeAspect="1" noChangeArrowheads="1"/>
          </p:cNvPicPr>
          <p:nvPr/>
        </p:nvPicPr>
        <p:blipFill>
          <a:blip r:embed="rId5"/>
          <a:srcRect/>
          <a:stretch>
            <a:fillRect/>
          </a:stretch>
        </p:blipFill>
        <p:spPr bwMode="auto">
          <a:xfrm>
            <a:off x="5572132" y="64242"/>
            <a:ext cx="2290855" cy="1775650"/>
          </a:xfrm>
          <a:prstGeom prst="rect">
            <a:avLst/>
          </a:prstGeom>
          <a:noFill/>
          <a:ln w="9525">
            <a:noFill/>
            <a:miter lim="800000"/>
            <a:headEnd/>
            <a:tailEnd/>
          </a:ln>
        </p:spPr>
      </p:pic>
      <p:pic>
        <p:nvPicPr>
          <p:cNvPr id="35842" name="Picture 2" descr="https://stavsad25.ru/wp-content/uploads/sites/43/nggallery/peshehod/IMG_20181019_173957.jpg"/>
          <p:cNvPicPr>
            <a:picLocks noChangeAspect="1" noChangeArrowheads="1"/>
          </p:cNvPicPr>
          <p:nvPr/>
        </p:nvPicPr>
        <p:blipFill>
          <a:blip r:embed="rId6" cstate="print"/>
          <a:srcRect l="11315" t="19397" r="24838" b="11637"/>
          <a:stretch>
            <a:fillRect/>
          </a:stretch>
        </p:blipFill>
        <p:spPr bwMode="auto">
          <a:xfrm>
            <a:off x="0" y="3929066"/>
            <a:ext cx="3086344" cy="2500330"/>
          </a:xfrm>
          <a:prstGeom prst="rect">
            <a:avLst/>
          </a:prstGeom>
          <a:noFill/>
        </p:spPr>
      </p:pic>
      <p:pic>
        <p:nvPicPr>
          <p:cNvPr id="35848" name="Picture 8" descr="http://www.oktadm.ru/upload/medialibrary/ae1/DSC_0638.JPG"/>
          <p:cNvPicPr>
            <a:picLocks noChangeAspect="1" noChangeArrowheads="1"/>
          </p:cNvPicPr>
          <p:nvPr/>
        </p:nvPicPr>
        <p:blipFill>
          <a:blip r:embed="rId7" cstate="print"/>
          <a:srcRect/>
          <a:stretch>
            <a:fillRect/>
          </a:stretch>
        </p:blipFill>
        <p:spPr bwMode="auto">
          <a:xfrm>
            <a:off x="3178226" y="3786190"/>
            <a:ext cx="2896067" cy="1928826"/>
          </a:xfrm>
          <a:prstGeom prst="rect">
            <a:avLst/>
          </a:prstGeom>
          <a:noFill/>
        </p:spPr>
      </p:pic>
      <p:pic>
        <p:nvPicPr>
          <p:cNvPr id="35850" name="Picture 10" descr="http://storage.inovaco.ru/media/project_smi3_933/08/51/3a/07/32/bf/svetootrazhajki.jpg"/>
          <p:cNvPicPr>
            <a:picLocks noChangeAspect="1" noChangeArrowheads="1"/>
          </p:cNvPicPr>
          <p:nvPr/>
        </p:nvPicPr>
        <p:blipFill>
          <a:blip r:embed="rId8"/>
          <a:srcRect/>
          <a:stretch>
            <a:fillRect/>
          </a:stretch>
        </p:blipFill>
        <p:spPr bwMode="auto">
          <a:xfrm>
            <a:off x="70096" y="357166"/>
            <a:ext cx="3055008" cy="2286016"/>
          </a:xfrm>
          <a:prstGeom prst="rect">
            <a:avLst/>
          </a:prstGeom>
          <a:noFill/>
        </p:spPr>
      </p:pic>
      <p:pic>
        <p:nvPicPr>
          <p:cNvPr id="16" name="Рисунок 15" descr="24327686.jpg"/>
          <p:cNvPicPr>
            <a:picLocks noChangeAspect="1"/>
          </p:cNvPicPr>
          <p:nvPr/>
        </p:nvPicPr>
        <p:blipFill>
          <a:blip r:embed="rId9" cstate="email"/>
          <a:stretch>
            <a:fillRect/>
          </a:stretch>
        </p:blipFill>
        <p:spPr>
          <a:xfrm>
            <a:off x="3286116" y="642918"/>
            <a:ext cx="2078487" cy="2771316"/>
          </a:xfrm>
          <a:prstGeom prst="rect">
            <a:avLst/>
          </a:prstGeom>
          <a:ln w="57150">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642910" y="428604"/>
            <a:ext cx="4841880" cy="1143008"/>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altLang="ru-RU" sz="2800" b="1" i="1" u="none" strike="noStrike" kern="1200" cap="none" spc="0" normalizeH="0" baseline="0" noProof="0" dirty="0" smtClean="0">
                <a:ln>
                  <a:noFill/>
                </a:ln>
                <a:solidFill>
                  <a:srgbClr val="FF3300"/>
                </a:solidFill>
                <a:effectLst/>
                <a:uLnTx/>
                <a:uFillTx/>
                <a:latin typeface="+mj-lt"/>
                <a:ea typeface="+mj-ea"/>
                <a:cs typeface="+mj-cs"/>
              </a:rPr>
              <a:t>Виды светоотражателей</a:t>
            </a:r>
            <a:endParaRPr kumimoji="0" lang="en-US" altLang="ru-RU" sz="2800" b="1" i="0" u="none" strike="noStrike" kern="1200" cap="none" spc="0" normalizeH="0" baseline="0" noProof="0" dirty="0" smtClean="0">
              <a:ln>
                <a:noFill/>
              </a:ln>
              <a:solidFill>
                <a:srgbClr val="FF3300"/>
              </a:solidFill>
              <a:effectLst/>
              <a:uLnTx/>
              <a:uFillTx/>
              <a:latin typeface="+mj-lt"/>
              <a:ea typeface="+mj-ea"/>
              <a:cs typeface="+mj-cs"/>
            </a:endParaRPr>
          </a:p>
        </p:txBody>
      </p:sp>
      <p:sp>
        <p:nvSpPr>
          <p:cNvPr id="4" name="Rectangle 3"/>
          <p:cNvSpPr txBox="1">
            <a:spLocks noChangeArrowheads="1"/>
          </p:cNvSpPr>
          <p:nvPr/>
        </p:nvSpPr>
        <p:spPr>
          <a:xfrm>
            <a:off x="1000100" y="1600200"/>
            <a:ext cx="6929486" cy="4525963"/>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sz="2800" b="1" i="1" u="sng" strike="noStrike" kern="1200" cap="none" spc="0" normalizeH="0" baseline="0" noProof="0" dirty="0" smtClean="0">
                <a:ln>
                  <a:noFill/>
                </a:ln>
                <a:effectLst/>
                <a:uLnTx/>
                <a:uFillTx/>
                <a:latin typeface="Times New Roman" pitchFamily="18" charset="0"/>
                <a:cs typeface="Times New Roman" pitchFamily="18" charset="0"/>
              </a:rPr>
              <a:t>1. Светоотражающий браслет</a:t>
            </a:r>
            <a:br>
              <a:rPr kumimoji="0" lang="ru-RU" sz="2800" b="1" i="1" u="sng" strike="noStrike" kern="1200" cap="none" spc="0" normalizeH="0" baseline="0" noProof="0" dirty="0" smtClean="0">
                <a:ln>
                  <a:noFill/>
                </a:ln>
                <a:effectLst/>
                <a:uLnTx/>
                <a:uFillTx/>
                <a:latin typeface="Times New Roman" pitchFamily="18" charset="0"/>
                <a:cs typeface="Times New Roman" pitchFamily="18" charset="0"/>
              </a:rPr>
            </a:br>
            <a:r>
              <a:rPr kumimoji="0" lang="ru-RU" sz="2400" b="1" i="1" u="none" strike="noStrike" kern="1200" cap="none" spc="0" normalizeH="0" baseline="0" noProof="0" dirty="0" smtClean="0">
                <a:ln>
                  <a:noFill/>
                </a:ln>
                <a:effectLst/>
                <a:uLnTx/>
                <a:uFillTx/>
                <a:latin typeface="Times New Roman" pitchFamily="18" charset="0"/>
                <a:cs typeface="Times New Roman" pitchFamily="18" charset="0"/>
              </a:rPr>
              <a:t/>
            </a:r>
            <a:br>
              <a:rPr kumimoji="0" lang="ru-RU" sz="2400" b="1" i="1" u="none" strike="noStrike" kern="1200" cap="none" spc="0" normalizeH="0" baseline="0" noProof="0" dirty="0" smtClean="0">
                <a:ln>
                  <a:noFill/>
                </a:ln>
                <a:effectLst/>
                <a:uLnTx/>
                <a:uFillTx/>
                <a:latin typeface="Times New Roman" pitchFamily="18" charset="0"/>
                <a:cs typeface="Times New Roman" pitchFamily="18" charset="0"/>
              </a:rPr>
            </a:br>
            <a:r>
              <a:rPr kumimoji="0" lang="ru-RU" sz="2800" b="0" i="0" u="none" strike="noStrike" kern="1200" cap="none" spc="0" normalizeH="0" baseline="0" noProof="0" dirty="0" smtClean="0">
                <a:ln>
                  <a:noFill/>
                </a:ln>
                <a:effectLst/>
                <a:uLnTx/>
                <a:uFillTx/>
                <a:latin typeface="Times New Roman" pitchFamily="18" charset="0"/>
                <a:cs typeface="Times New Roman" pitchFamily="18" charset="0"/>
              </a:rPr>
              <a:t>Светоотражающий браслет в развернутом состоянии похож на линейку, а при легком хлопке по запястью, оборачивается вокруг него.</a:t>
            </a:r>
            <a:br>
              <a:rPr kumimoji="0" lang="ru-RU" sz="2800" b="0" i="0" u="none" strike="noStrike" kern="1200" cap="none" spc="0" normalizeH="0" baseline="0" noProof="0" dirty="0" smtClean="0">
                <a:ln>
                  <a:noFill/>
                </a:ln>
                <a:effectLst/>
                <a:uLnTx/>
                <a:uFillTx/>
                <a:latin typeface="Times New Roman" pitchFamily="18" charset="0"/>
                <a:cs typeface="Times New Roman" pitchFamily="18" charset="0"/>
              </a:rPr>
            </a:br>
            <a:r>
              <a:rPr kumimoji="0" lang="ru-RU" sz="2400" b="0" i="0" u="none" strike="noStrike" kern="1200" cap="none" spc="0" normalizeH="0" baseline="0" noProof="0" dirty="0" smtClean="0">
                <a:ln>
                  <a:noFill/>
                </a:ln>
                <a:effectLst/>
                <a:uLnTx/>
                <a:uFillTx/>
                <a:latin typeface="+mn-lt"/>
                <a:ea typeface="+mn-ea"/>
                <a:cs typeface="+mn-cs"/>
              </a:rPr>
              <a:t/>
            </a:r>
            <a:br>
              <a:rPr kumimoji="0" lang="ru-RU" sz="2400" b="0" i="0" u="none" strike="noStrike" kern="1200" cap="none" spc="0" normalizeH="0" baseline="0" noProof="0" dirty="0" smtClean="0">
                <a:ln>
                  <a:noFill/>
                </a:ln>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t/>
            </a:r>
            <a:br>
              <a:rPr kumimoji="0" lang="ru-RU" sz="1600" b="0" i="0" u="none" strike="noStrike" kern="1200" cap="none" spc="0" normalizeH="0" baseline="0" noProof="0" dirty="0" smtClean="0">
                <a:ln>
                  <a:noFill/>
                </a:ln>
                <a:solidFill>
                  <a:schemeClr val="tx1">
                    <a:tint val="75000"/>
                  </a:schemeClr>
                </a:solidFill>
                <a:effectLst/>
                <a:uLnTx/>
                <a:uFillTx/>
                <a:latin typeface="+mn-lt"/>
                <a:ea typeface="+mn-ea"/>
                <a:cs typeface="+mn-cs"/>
              </a:rPr>
            </a:br>
            <a:r>
              <a:rPr kumimoji="0" lang="ru-RU" sz="24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pic>
        <p:nvPicPr>
          <p:cNvPr id="5" name="Рисунок 6" descr="Картинки по запросу светоотражающий браслет"/>
          <p:cNvPicPr>
            <a:picLocks noChangeAspect="1" noChangeArrowheads="1"/>
          </p:cNvPicPr>
          <p:nvPr/>
        </p:nvPicPr>
        <p:blipFill>
          <a:blip r:embed="rId3"/>
          <a:srcRect/>
          <a:stretch>
            <a:fillRect/>
          </a:stretch>
        </p:blipFill>
        <p:spPr bwMode="auto">
          <a:xfrm>
            <a:off x="6643702" y="4714884"/>
            <a:ext cx="2251075" cy="1835167"/>
          </a:xfrm>
          <a:prstGeom prst="rect">
            <a:avLst/>
          </a:prstGeom>
          <a:noFill/>
          <a:ln w="9525">
            <a:noFill/>
            <a:miter lim="800000"/>
            <a:headEnd/>
            <a:tailEnd/>
          </a:ln>
        </p:spPr>
      </p:pic>
      <p:pic>
        <p:nvPicPr>
          <p:cNvPr id="6" name="Рисунок 8" descr="Картинки по запросу светоотражающий браслет"/>
          <p:cNvPicPr>
            <a:picLocks noChangeAspect="1" noChangeArrowheads="1"/>
          </p:cNvPicPr>
          <p:nvPr/>
        </p:nvPicPr>
        <p:blipFill>
          <a:blip r:embed="rId4"/>
          <a:srcRect/>
          <a:stretch>
            <a:fillRect/>
          </a:stretch>
        </p:blipFill>
        <p:spPr bwMode="auto">
          <a:xfrm>
            <a:off x="2928926" y="4000504"/>
            <a:ext cx="3538538" cy="2601913"/>
          </a:xfrm>
          <a:prstGeom prst="rect">
            <a:avLst/>
          </a:prstGeom>
          <a:noFill/>
          <a:ln w="9525">
            <a:noFill/>
            <a:miter lim="800000"/>
            <a:headEnd/>
            <a:tailEnd/>
          </a:ln>
        </p:spPr>
      </p:pic>
      <p:pic>
        <p:nvPicPr>
          <p:cNvPr id="7" name="Рисунок 5" descr="Картинки по запросу светоотражающий браслет"/>
          <p:cNvPicPr>
            <a:picLocks noChangeAspect="1" noChangeArrowheads="1"/>
          </p:cNvPicPr>
          <p:nvPr/>
        </p:nvPicPr>
        <p:blipFill>
          <a:blip r:embed="rId5"/>
          <a:srcRect/>
          <a:stretch>
            <a:fillRect/>
          </a:stretch>
        </p:blipFill>
        <p:spPr bwMode="auto">
          <a:xfrm>
            <a:off x="65625" y="4071942"/>
            <a:ext cx="2750135"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s://fsd.multiurok.ru/html/2018/07/09/s_5b4397455b04d/927372_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Заголовок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altLang="ru-RU" sz="2800" b="1" i="1" u="none" strike="noStrike" kern="1200" cap="none" spc="0" normalizeH="0" baseline="0" noProof="0" dirty="0" smtClean="0">
                <a:ln>
                  <a:noFill/>
                </a:ln>
                <a:effectLst/>
                <a:uLnTx/>
                <a:uFillTx/>
                <a:latin typeface="+mj-lt"/>
                <a:ea typeface="+mj-ea"/>
                <a:cs typeface="+mj-cs"/>
              </a:rPr>
              <a:t>2.Светоотражающие наклейки</a:t>
            </a:r>
            <a:endParaRPr kumimoji="0" lang="ru-RU" altLang="ru-RU" sz="2800" b="0" i="0" u="none" strike="noStrike" kern="1200" cap="none" spc="0" normalizeH="0" baseline="0" noProof="0" dirty="0" smtClean="0">
              <a:ln>
                <a:noFill/>
              </a:ln>
              <a:effectLst/>
              <a:uLnTx/>
              <a:uFillTx/>
              <a:latin typeface="+mj-lt"/>
              <a:ea typeface="+mj-ea"/>
              <a:cs typeface="+mj-cs"/>
            </a:endParaRPr>
          </a:p>
        </p:txBody>
      </p:sp>
      <p:sp>
        <p:nvSpPr>
          <p:cNvPr id="5" name="Содержимое 2"/>
          <p:cNvSpPr txBox="1">
            <a:spLocks/>
          </p:cNvSpPr>
          <p:nvPr/>
        </p:nvSpPr>
        <p:spPr>
          <a:xfrm>
            <a:off x="1142976" y="1600200"/>
            <a:ext cx="7000924"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ru-RU" sz="2800" b="0" i="0" u="none" strike="noStrike" kern="1200" cap="none" spc="0" normalizeH="0" baseline="0" noProof="0" dirty="0" smtClean="0">
                <a:ln>
                  <a:noFill/>
                </a:ln>
                <a:effectLst/>
                <a:uLnTx/>
                <a:uFillTx/>
                <a:latin typeface="Times New Roman" pitchFamily="18" charset="0"/>
                <a:cs typeface="Times New Roman" pitchFamily="18" charset="0"/>
              </a:rPr>
              <a:t>Светоотражающие наклейки надежно приклеиваются на любые поверхности. Они могут быть разных цветов, размеров и форм.</a:t>
            </a:r>
            <a:endParaRPr kumimoji="0" lang="ru-RU" sz="2800" b="0" i="0" u="none" strike="noStrike" kern="1200" cap="none" spc="0" normalizeH="0" baseline="0" noProof="0" dirty="0">
              <a:ln>
                <a:noFill/>
              </a:ln>
              <a:effectLst/>
              <a:uLnTx/>
              <a:uFillTx/>
              <a:latin typeface="Times New Roman" pitchFamily="18" charset="0"/>
              <a:cs typeface="Times New Roman" pitchFamily="18" charset="0"/>
            </a:endParaRPr>
          </a:p>
        </p:txBody>
      </p:sp>
      <p:pic>
        <p:nvPicPr>
          <p:cNvPr id="7" name="Рисунок 3" descr="Картинки по запросу светоотражающие наклейки"/>
          <p:cNvPicPr>
            <a:picLocks noChangeAspect="1" noChangeArrowheads="1"/>
          </p:cNvPicPr>
          <p:nvPr/>
        </p:nvPicPr>
        <p:blipFill>
          <a:blip r:embed="rId3"/>
          <a:srcRect/>
          <a:stretch>
            <a:fillRect/>
          </a:stretch>
        </p:blipFill>
        <p:spPr bwMode="auto">
          <a:xfrm>
            <a:off x="2071670" y="3500438"/>
            <a:ext cx="2527164" cy="2000264"/>
          </a:xfrm>
          <a:prstGeom prst="rect">
            <a:avLst/>
          </a:prstGeom>
          <a:noFill/>
          <a:ln w="9525">
            <a:noFill/>
            <a:miter lim="800000"/>
            <a:headEnd/>
            <a:tailEnd/>
          </a:ln>
        </p:spPr>
      </p:pic>
      <p:pic>
        <p:nvPicPr>
          <p:cNvPr id="8" name="Рисунок 5" descr="Картинки по запросу светоотражающие наклейки"/>
          <p:cNvPicPr>
            <a:picLocks noChangeAspect="1" noChangeArrowheads="1"/>
          </p:cNvPicPr>
          <p:nvPr/>
        </p:nvPicPr>
        <p:blipFill>
          <a:blip r:embed="rId4"/>
          <a:srcRect/>
          <a:stretch>
            <a:fillRect/>
          </a:stretch>
        </p:blipFill>
        <p:spPr bwMode="auto">
          <a:xfrm>
            <a:off x="5507698" y="3000372"/>
            <a:ext cx="2509186" cy="1785950"/>
          </a:xfrm>
          <a:prstGeom prst="rect">
            <a:avLst/>
          </a:prstGeom>
          <a:noFill/>
          <a:ln w="9525">
            <a:noFill/>
            <a:miter lim="800000"/>
            <a:headEnd/>
            <a:tailEnd/>
          </a:ln>
        </p:spPr>
      </p:pic>
      <p:pic>
        <p:nvPicPr>
          <p:cNvPr id="9" name="Рисунок 8" descr="Картинки по запросу светоотражающие наклейки"/>
          <p:cNvPicPr>
            <a:picLocks noChangeAspect="1" noChangeArrowheads="1"/>
          </p:cNvPicPr>
          <p:nvPr/>
        </p:nvPicPr>
        <p:blipFill>
          <a:blip r:embed="rId5"/>
          <a:srcRect/>
          <a:stretch>
            <a:fillRect/>
          </a:stretch>
        </p:blipFill>
        <p:spPr bwMode="auto">
          <a:xfrm>
            <a:off x="4929190" y="5000636"/>
            <a:ext cx="2046287" cy="161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242</Words>
  <PresentationFormat>Экран (4:3)</PresentationFormat>
  <Paragraphs>26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пк</cp:lastModifiedBy>
  <cp:revision>6</cp:revision>
  <dcterms:created xsi:type="dcterms:W3CDTF">2020-12-05T00:10:37Z</dcterms:created>
  <dcterms:modified xsi:type="dcterms:W3CDTF">2020-12-10T14:33:13Z</dcterms:modified>
</cp:coreProperties>
</file>